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8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5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4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5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0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4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0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GARANCIJE PORIJEKLA</a:t>
            </a:r>
            <a:endParaRPr lang="sr-Latn-M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858000" cy="1752600"/>
          </a:xfrm>
        </p:spPr>
        <p:txBody>
          <a:bodyPr/>
          <a:lstStyle/>
          <a:p>
            <a:r>
              <a:rPr lang="sr-Latn-ME" sz="2400" dirty="0" smtClean="0"/>
              <a:t>Predrag Damjanović</a:t>
            </a:r>
          </a:p>
          <a:p>
            <a:r>
              <a:rPr lang="sr-Latn-ME" sz="2400" dirty="0" smtClean="0"/>
              <a:t>Regulatorna agencija za energetiku – Crna Gora</a:t>
            </a:r>
            <a:endParaRPr lang="sr-Latn-M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/>
              <a:t>CRNOGORSKI KOMITET MEĐUNARODNOG VIJEĆA ZA </a:t>
            </a:r>
            <a:r>
              <a:rPr lang="sr-Latn-ME" sz="1400" dirty="0" smtClean="0"/>
              <a:t>VELIKE ELEKTRIČNE </a:t>
            </a:r>
            <a:r>
              <a:rPr lang="sr-Latn-ME" sz="1400" dirty="0"/>
              <a:t>MREŽE - CIGRE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457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1400" dirty="0">
                <a:solidFill>
                  <a:srgbClr val="000000"/>
                </a:solidFill>
              </a:rPr>
              <a:t>IV </a:t>
            </a:r>
            <a:r>
              <a:rPr lang="sr-Latn-ME" sz="1400" dirty="0" smtClean="0">
                <a:solidFill>
                  <a:srgbClr val="000000"/>
                </a:solidFill>
              </a:rPr>
              <a:t>SAVJETOVANJE</a:t>
            </a:r>
          </a:p>
          <a:p>
            <a:pPr algn="r"/>
            <a:r>
              <a:rPr lang="sr-Latn-ME" sz="1400" dirty="0" smtClean="0">
                <a:solidFill>
                  <a:srgbClr val="000000"/>
                </a:solidFill>
              </a:rPr>
              <a:t>Igalo</a:t>
            </a:r>
            <a:r>
              <a:rPr lang="sr-Latn-ME" sz="1400" dirty="0">
                <a:solidFill>
                  <a:srgbClr val="000000"/>
                </a:solidFill>
              </a:rPr>
              <a:t>, 11 - 14.05.2015. godine</a:t>
            </a:r>
          </a:p>
        </p:txBody>
      </p:sp>
    </p:spTree>
    <p:extLst>
      <p:ext uri="{BB962C8B-B14F-4D97-AF65-F5344CB8AC3E}">
        <p14:creationId xmlns:p14="http://schemas.microsoft.com/office/powerpoint/2010/main" val="22023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Stanje - Crna Gora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sz="2800" dirty="0" smtClean="0"/>
              <a:t>Crna Gora je potpisnica sporazuma </a:t>
            </a:r>
            <a:r>
              <a:rPr lang="sr-Latn-ME" sz="2800" dirty="0"/>
              <a:t>o formiranju Energetske </a:t>
            </a:r>
            <a:r>
              <a:rPr lang="sr-Latn-ME" sz="2800" dirty="0" smtClean="0"/>
              <a:t>zajednice</a:t>
            </a:r>
          </a:p>
          <a:p>
            <a:pPr algn="just"/>
            <a:r>
              <a:rPr lang="hr-HR" sz="2800" dirty="0" smtClean="0"/>
              <a:t>Implementiranje Direktive </a:t>
            </a:r>
            <a:r>
              <a:rPr lang="hr-HR" sz="2800" dirty="0"/>
              <a:t>2009/28/EC o promociji korišćenja energije iz obnovljivih </a:t>
            </a:r>
            <a:r>
              <a:rPr lang="hr-HR" sz="2800" dirty="0" smtClean="0"/>
              <a:t>izvora</a:t>
            </a:r>
          </a:p>
          <a:p>
            <a:pPr algn="just"/>
            <a:r>
              <a:rPr lang="hr-HR" sz="2800" dirty="0" smtClean="0"/>
              <a:t>Zakon o energetici iz 2010. godine</a:t>
            </a:r>
          </a:p>
          <a:p>
            <a:pPr lvl="1" algn="just"/>
            <a:r>
              <a:rPr lang="hr-HR" sz="2400" dirty="0" smtClean="0"/>
              <a:t>Definisana GP, izdaje ih Regulatorna agencija za energetiku</a:t>
            </a:r>
          </a:p>
          <a:p>
            <a:pPr lvl="1" algn="just"/>
            <a:r>
              <a:rPr lang="hr-HR" sz="2400" dirty="0" smtClean="0"/>
              <a:t>Reciprocitet, međunarodni ugovori</a:t>
            </a:r>
          </a:p>
          <a:p>
            <a:pPr marL="342900" lvl="1" indent="-342900" algn="just">
              <a:buChar char="•"/>
            </a:pPr>
            <a:r>
              <a:rPr lang="hr-HR" dirty="0" smtClean="0">
                <a:ea typeface="+mn-ea"/>
              </a:rPr>
              <a:t>Trenutno se izdaju samo povlašćenim proizvođačima</a:t>
            </a:r>
            <a:endParaRPr lang="hr-HR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33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Zaključak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algn="just"/>
            <a:r>
              <a:rPr lang="sr-Latn-ME" sz="2800" dirty="0"/>
              <a:t>Garancije porijekla </a:t>
            </a:r>
            <a:r>
              <a:rPr lang="sr-Latn-ME" sz="2800" dirty="0" smtClean="0"/>
              <a:t>- </a:t>
            </a:r>
            <a:r>
              <a:rPr lang="sr-Latn-ME" sz="2800" dirty="0"/>
              <a:t>instrument kojim kupci doprinose postrojenjima za proizvodnju energije iz obnovljivih </a:t>
            </a:r>
            <a:r>
              <a:rPr lang="sr-Latn-ME" sz="2800" dirty="0" smtClean="0"/>
              <a:t>izvora</a:t>
            </a:r>
          </a:p>
          <a:p>
            <a:pPr algn="just"/>
            <a:r>
              <a:rPr lang="sr-Latn-ME" sz="2800" dirty="0" smtClean="0"/>
              <a:t>Razvijenost tržišta, ekološka svijest</a:t>
            </a:r>
          </a:p>
          <a:p>
            <a:pPr algn="just"/>
            <a:r>
              <a:rPr lang="sr-Latn-ME" sz="2800" dirty="0" smtClean="0"/>
              <a:t>Cijena GP iz hidroelektrana </a:t>
            </a:r>
            <a:r>
              <a:rPr lang="sr-Latn-ME" sz="2800" dirty="0"/>
              <a:t>iznosi oko 10-15 €</a:t>
            </a:r>
            <a:r>
              <a:rPr lang="sr-Latn-ME" sz="2800" dirty="0" smtClean="0"/>
              <a:t>c/MWh</a:t>
            </a:r>
          </a:p>
          <a:p>
            <a:pPr algn="just"/>
            <a:r>
              <a:rPr lang="sr-Latn-ME" sz="2800" dirty="0" smtClean="0"/>
              <a:t>GP mogu direktno da kupuju i potrošači koji mogu da se snabdijevaju bez posredstva snabdjevača</a:t>
            </a:r>
          </a:p>
          <a:p>
            <a:pPr algn="just"/>
            <a:r>
              <a:rPr lang="sr-Latn-ME" sz="2800" dirty="0"/>
              <a:t>Sistem još uvijek nije u potpunosti </a:t>
            </a:r>
            <a:r>
              <a:rPr lang="sr-Latn-ME" sz="2800" dirty="0" smtClean="0"/>
              <a:t>zaživio</a:t>
            </a:r>
            <a:endParaRPr lang="sr-Latn-ME" sz="2800" dirty="0"/>
          </a:p>
        </p:txBody>
      </p:sp>
    </p:spTree>
    <p:extLst>
      <p:ext uri="{BB962C8B-B14F-4D97-AF65-F5344CB8AC3E}">
        <p14:creationId xmlns:p14="http://schemas.microsoft.com/office/powerpoint/2010/main" val="14900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algn="just">
              <a:buNone/>
            </a:pP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marL="0" indent="0" algn="ctr">
              <a:buNone/>
            </a:pPr>
            <a:r>
              <a:rPr lang="sr-Latn-ME" smtClean="0"/>
              <a:t>Hvala na pažnji!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6058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Pitanja recezenta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sr-Latn-ME" dirty="0" smtClean="0"/>
              <a:t>Objasniti </a:t>
            </a:r>
            <a:r>
              <a:rPr lang="en-US" smtClean="0"/>
              <a:t>“Pravila</a:t>
            </a:r>
            <a:r>
              <a:rPr lang="en-US" dirty="0" smtClean="0"/>
              <a:t> o </a:t>
            </a:r>
            <a:r>
              <a:rPr lang="en-US" dirty="0" err="1" smtClean="0"/>
              <a:t>sadr</a:t>
            </a:r>
            <a:r>
              <a:rPr lang="sr-Latn-ME" dirty="0" smtClean="0"/>
              <a:t>žaju i načinu vođenja registra garancija porijekla</a:t>
            </a:r>
            <a:r>
              <a:rPr lang="en-US" dirty="0" smtClean="0"/>
              <a:t>”</a:t>
            </a:r>
            <a:endParaRPr lang="sr-Latn-ME" dirty="0" smtClean="0"/>
          </a:p>
          <a:p>
            <a:pPr marL="514350" indent="-514350" algn="just">
              <a:buAutoNum type="arabicPeriod"/>
            </a:pPr>
            <a:r>
              <a:rPr lang="sr-Latn-ME" dirty="0" smtClean="0"/>
              <a:t>Kako se prenose garancije porijekla u skladu sa propisima u Crnoj Gori? Dakle, put garancija porijekla od proizvođača do snabdjevača, u skladu sa propisima?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5125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Garancije porijekla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Garancija </a:t>
            </a:r>
            <a:r>
              <a:rPr lang="hr-H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porijekla (u nastavku GP) </a:t>
            </a:r>
            <a:r>
              <a:rPr lang="hr-H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elektronski dokument koji ima isključivu funkciju davanja dokaza krajnjem kupcu da je dati udio ili količina energije proizvedena iz obnovljivih izvora</a:t>
            </a:r>
            <a:r>
              <a:rPr lang="hr-H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sr-Latn-ME" sz="2800" dirty="0" smtClean="0"/>
              <a:t>1 MWh -</a:t>
            </a:r>
            <a:r>
              <a:rPr lang="en-US" sz="2800" dirty="0" smtClean="0"/>
              <a:t>&gt;</a:t>
            </a:r>
            <a:r>
              <a:rPr lang="sr-Latn-ME" sz="2800" dirty="0" smtClean="0"/>
              <a:t> 1 GP</a:t>
            </a:r>
          </a:p>
          <a:p>
            <a:r>
              <a:rPr lang="hr-HR" sz="2800" dirty="0"/>
              <a:t>RECS sistem (Renewable Electricity Certificate System) - Sistem sertifikata obnovljive električne energije, 2001. godina</a:t>
            </a:r>
          </a:p>
          <a:p>
            <a:endParaRPr lang="sr-Latn-ME" sz="2800" dirty="0"/>
          </a:p>
        </p:txBody>
      </p:sp>
    </p:spTree>
    <p:extLst>
      <p:ext uri="{BB962C8B-B14F-4D97-AF65-F5344CB8AC3E}">
        <p14:creationId xmlns:p14="http://schemas.microsoft.com/office/powerpoint/2010/main" val="27867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Garancije porijekla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3600" dirty="0"/>
              <a:t>Električnu energiju je nemoguće pratiti kroz mrežu kojom se prenosi, ona se troši kao mješavina energija iz svih elektrana</a:t>
            </a:r>
          </a:p>
          <a:p>
            <a:pPr algn="just"/>
            <a:r>
              <a:rPr lang="sr-Latn-ME" sz="3600" dirty="0" smtClean="0"/>
              <a:t>Mogu </a:t>
            </a:r>
            <a:r>
              <a:rPr lang="sr-Latn-ME" sz="3600" dirty="0"/>
              <a:t>da se izdaju za:</a:t>
            </a:r>
          </a:p>
          <a:p>
            <a:pPr lvl="1" algn="just"/>
            <a:r>
              <a:rPr lang="sr-Latn-ME" sz="3200" dirty="0"/>
              <a:t>električnu energiju iz obnovljivih izvora ili za svu energiju, bez obzira na izvor</a:t>
            </a:r>
          </a:p>
          <a:p>
            <a:pPr lvl="1" algn="just"/>
            <a:r>
              <a:rPr lang="sr-Latn-ME" sz="3200" dirty="0"/>
              <a:t>grijanje/hlađenje</a:t>
            </a:r>
          </a:p>
          <a:p>
            <a:pPr algn="just"/>
            <a:endParaRPr lang="hr-H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Garancije porijekla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GP se </a:t>
            </a:r>
            <a:r>
              <a:rPr lang="hr-H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 koristi </a:t>
            </a:r>
            <a:r>
              <a:rPr lang="sr-Latn-M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svrhu dokazivanja nacionalnog cilja o udjelu energije iz obnovljivih izvora u bruto krajnjoj </a:t>
            </a:r>
            <a:r>
              <a:rPr lang="sr-Latn-M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potrošnji</a:t>
            </a:r>
          </a:p>
          <a:p>
            <a:pPr algn="just"/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Može </a:t>
            </a:r>
            <a:r>
              <a:rPr lang="hr-H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prenositi nezavisno od energije na koju se odnosi, sa jednog na drugog 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vlasnika</a:t>
            </a:r>
          </a:p>
          <a:p>
            <a:pPr algn="just"/>
            <a:r>
              <a:rPr lang="sr-Latn-ME" dirty="0" smtClean="0"/>
              <a:t>Trgovina</a:t>
            </a:r>
            <a:endParaRPr lang="sr-Latn-ME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3202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Garancije porijekla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Sadržaj GP:</a:t>
            </a: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energetski izvor iz koga je energija proizvedena i datume </a:t>
            </a:r>
            <a:r>
              <a:rPr lang="hr-HR" sz="2000" dirty="0" smtClean="0">
                <a:solidFill>
                  <a:schemeClr val="tx1"/>
                </a:solidFill>
                <a:ea typeface="+mn-ea"/>
              </a:rPr>
              <a:t>početka </a:t>
            </a:r>
            <a:r>
              <a:rPr lang="hr-HR" sz="2000" dirty="0">
                <a:solidFill>
                  <a:schemeClr val="tx1"/>
                </a:solidFill>
                <a:ea typeface="+mn-ea"/>
              </a:rPr>
              <a:t>i završetka proizvodnje;</a:t>
            </a:r>
            <a:endParaRPr lang="sr-Latn-ME" sz="2000" dirty="0">
              <a:solidFill>
                <a:schemeClr val="tx1"/>
              </a:solidFill>
              <a:ea typeface="+mn-ea"/>
            </a:endParaRP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da li se odnosi na:</a:t>
            </a:r>
            <a:endParaRPr lang="sr-Latn-ME" sz="2000" dirty="0">
              <a:solidFill>
                <a:schemeClr val="tx1"/>
              </a:solidFill>
              <a:ea typeface="+mn-ea"/>
            </a:endParaRPr>
          </a:p>
          <a:p>
            <a:pPr lvl="2" algn="just"/>
            <a:r>
              <a:rPr lang="hr-HR" sz="1600" dirty="0">
                <a:solidFill>
                  <a:schemeClr val="tx1"/>
                </a:solidFill>
                <a:ea typeface="+mn-ea"/>
              </a:rPr>
              <a:t>električnu energiju ili</a:t>
            </a:r>
            <a:endParaRPr lang="sr-Latn-ME" sz="1600" dirty="0">
              <a:solidFill>
                <a:schemeClr val="tx1"/>
              </a:solidFill>
              <a:ea typeface="+mn-ea"/>
            </a:endParaRPr>
          </a:p>
          <a:p>
            <a:pPr lvl="2" algn="just"/>
            <a:r>
              <a:rPr lang="hr-HR" sz="1600" dirty="0">
                <a:solidFill>
                  <a:schemeClr val="tx1"/>
                </a:solidFill>
                <a:ea typeface="+mn-ea"/>
              </a:rPr>
              <a:t>grijanje ili hlađenje;</a:t>
            </a:r>
            <a:endParaRPr lang="sr-Latn-ME" sz="1600" dirty="0">
              <a:solidFill>
                <a:schemeClr val="tx1"/>
              </a:solidFill>
              <a:ea typeface="+mn-ea"/>
            </a:endParaRP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identitet, mjesto, tip i kapacitet postrojenja gdje je energija proizvedena;</a:t>
            </a:r>
            <a:endParaRPr lang="sr-Latn-ME" sz="2000" dirty="0">
              <a:solidFill>
                <a:schemeClr val="tx1"/>
              </a:solidFill>
              <a:ea typeface="+mn-ea"/>
            </a:endParaRP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da li je i u kojoj mjeri je postrojenje imalo investicionu podršku, da li je i u kojoj mjeri je jedinica energija imala korist na bilo koji način od nacionalne šeme podrške i tip šeme podrške;</a:t>
            </a:r>
            <a:endParaRPr lang="sr-Latn-ME" sz="2000" dirty="0">
              <a:solidFill>
                <a:schemeClr val="tx1"/>
              </a:solidFill>
              <a:ea typeface="+mn-ea"/>
            </a:endParaRP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datum kada je postrojenje postalo operativno i</a:t>
            </a:r>
            <a:endParaRPr lang="sr-Latn-ME" sz="2000" dirty="0">
              <a:solidFill>
                <a:schemeClr val="tx1"/>
              </a:solidFill>
              <a:ea typeface="+mn-ea"/>
            </a:endParaRPr>
          </a:p>
          <a:p>
            <a:pPr lvl="1" algn="just"/>
            <a:r>
              <a:rPr lang="hr-HR" sz="2000" dirty="0">
                <a:solidFill>
                  <a:schemeClr val="tx1"/>
                </a:solidFill>
                <a:ea typeface="+mn-ea"/>
              </a:rPr>
              <a:t>datum i zemlju izdavanja, kao i jedinstveni identifikacioni broj</a:t>
            </a:r>
            <a:endParaRPr lang="sr-Latn-ME" sz="2000" dirty="0"/>
          </a:p>
        </p:txBody>
      </p:sp>
    </p:spTree>
    <p:extLst>
      <p:ext uri="{BB962C8B-B14F-4D97-AF65-F5344CB8AC3E}">
        <p14:creationId xmlns:p14="http://schemas.microsoft.com/office/powerpoint/2010/main" val="237446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AIB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sz="2800" dirty="0" smtClean="0"/>
              <a:t>AIB (</a:t>
            </a:r>
            <a:r>
              <a:rPr lang="hr-HR" sz="2800" dirty="0">
                <a:solidFill>
                  <a:schemeClr val="tx1"/>
                </a:solidFill>
              </a:rPr>
              <a:t>Association of issuing bodies</a:t>
            </a:r>
            <a:r>
              <a:rPr lang="sr-Latn-ME" sz="2800" dirty="0" smtClean="0"/>
              <a:t>) – Asocijacija tijela za izdavanje GP</a:t>
            </a:r>
          </a:p>
          <a:p>
            <a:pPr algn="just"/>
            <a:endParaRPr lang="sr-Latn-ME" sz="2800" dirty="0"/>
          </a:p>
          <a:p>
            <a:pPr algn="just"/>
            <a:r>
              <a:rPr lang="sr-Latn-ME" sz="2800" smtClean="0"/>
              <a:t>AIB HUB </a:t>
            </a:r>
            <a:r>
              <a:rPr lang="sr-Latn-ME" sz="2800" dirty="0" smtClean="0"/>
              <a:t>– čvorište</a:t>
            </a:r>
          </a:p>
          <a:p>
            <a:pPr algn="just"/>
            <a:endParaRPr lang="sr-Latn-ME" sz="2800" dirty="0"/>
          </a:p>
          <a:p>
            <a:pPr algn="just"/>
            <a:r>
              <a:rPr lang="sr-Latn-ME" sz="2800" dirty="0" smtClean="0"/>
              <a:t>Softver za izdavanje </a:t>
            </a:r>
            <a:r>
              <a:rPr lang="sr-Latn-ME" sz="2800" dirty="0"/>
              <a:t>GP</a:t>
            </a:r>
            <a:endParaRPr lang="sr-Latn-ME" sz="2800" dirty="0" smtClean="0"/>
          </a:p>
          <a:p>
            <a:pPr algn="just"/>
            <a:endParaRPr lang="sr-Latn-ME" sz="2800" dirty="0"/>
          </a:p>
          <a:p>
            <a:pPr algn="just"/>
            <a:r>
              <a:rPr lang="sr-Latn-ME" sz="2800" dirty="0" smtClean="0"/>
              <a:t>Troškovi</a:t>
            </a:r>
            <a:endParaRPr lang="sr-Latn-ME" sz="2800" dirty="0"/>
          </a:p>
          <a:p>
            <a:pPr algn="just"/>
            <a:endParaRPr lang="sr-Latn-ME" sz="2800" dirty="0" smtClean="0"/>
          </a:p>
        </p:txBody>
      </p:sp>
    </p:spTree>
    <p:extLst>
      <p:ext uri="{BB962C8B-B14F-4D97-AF65-F5344CB8AC3E}">
        <p14:creationId xmlns:p14="http://schemas.microsoft.com/office/powerpoint/2010/main" val="25719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AIB</a:t>
            </a:r>
            <a:endParaRPr lang="sr-Latn-M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818779"/>
              </p:ext>
            </p:extLst>
          </p:nvPr>
        </p:nvGraphicFramePr>
        <p:xfrm>
          <a:off x="685801" y="1371600"/>
          <a:ext cx="777240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708"/>
                <a:gridCol w="2002830"/>
                <a:gridCol w="2154023"/>
                <a:gridCol w="3121839"/>
              </a:tblGrid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 br.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Zemlja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Tijelo ovlašćeno za izdavanje i kontrolu garancija porijekla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Status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Austrija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E-Control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Belgija (BRUSSELS)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Brugel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Belgija (FLANDERS)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VREG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Belgija (WALLONIA)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CWaPE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Hrvatska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HROTE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/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Kipar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TSO Cyprus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uslovljeno članstvo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Češka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OTE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član, bez prava izvoza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Danska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Energinet.dk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Estonija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Elering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/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Finska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Finextra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Francuska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Powernext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Njemačka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UmweltBundesAmt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korisnik HUB-a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13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Island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Landsnet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14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Italija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GSE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15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Luksemburg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ILR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Holandija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CertiQ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Norveška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Statnett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Portugal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REN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19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Slovenija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AGEN-RS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20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Švedska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Grexel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punopravni član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21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Švajcarska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>
                          <a:effectLst/>
                        </a:rPr>
                        <a:t>Swissgrid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ME" sz="1000" dirty="0">
                          <a:effectLst/>
                        </a:rPr>
                        <a:t>punopravni član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9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AIB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800" dirty="0" smtClean="0"/>
              <a:t>EECS </a:t>
            </a:r>
            <a:r>
              <a:rPr lang="sr-Latn-ME" sz="2800" dirty="0" smtClean="0"/>
              <a:t>(European </a:t>
            </a:r>
            <a:r>
              <a:rPr lang="sr-Latn-ME" sz="2800" dirty="0"/>
              <a:t>Energy Certificate System</a:t>
            </a:r>
            <a:r>
              <a:rPr lang="sr-Latn-ME" sz="2800" dirty="0" smtClean="0"/>
              <a:t>) – osnovan od strane AIB-a kao okvir za procesuiranje GP</a:t>
            </a:r>
          </a:p>
        </p:txBody>
      </p:sp>
      <p:pic>
        <p:nvPicPr>
          <p:cNvPr id="1026" name="Picture 3" descr="Description: C:\Users\170054\Desktop\cigre\Untitled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6629400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1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RE-DISS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/>
              <a:t>RE-DISS </a:t>
            </a:r>
            <a:r>
              <a:rPr lang="hr-HR" dirty="0" smtClean="0"/>
              <a:t>(Reliable </a:t>
            </a:r>
            <a:r>
              <a:rPr lang="hr-HR" dirty="0"/>
              <a:t>disclosure systems for Europe</a:t>
            </a:r>
            <a:r>
              <a:rPr lang="hr-HR" dirty="0" smtClean="0"/>
              <a:t>) - </a:t>
            </a:r>
            <a:r>
              <a:rPr lang="hr-HR" dirty="0"/>
              <a:t>projekat/organizacija koja ima za cilj poboljšanje pouzdanosti i tačnosti informacija datih kupcima električne energije </a:t>
            </a:r>
            <a:endParaRPr lang="hr-HR" dirty="0" smtClean="0"/>
          </a:p>
          <a:p>
            <a:pPr algn="just"/>
            <a:r>
              <a:rPr lang="sr-Latn-ME" dirty="0"/>
              <a:t>Snabdjevači su obično dužni da </a:t>
            </a:r>
            <a:r>
              <a:rPr lang="sr-Latn-ME" dirty="0" smtClean="0"/>
              <a:t>jednom godišnje krajnjem </a:t>
            </a:r>
            <a:r>
              <a:rPr lang="sr-Latn-ME" dirty="0"/>
              <a:t>kupcu </a:t>
            </a:r>
            <a:r>
              <a:rPr lang="hr-HR" dirty="0"/>
              <a:t>'prikažu' </a:t>
            </a:r>
            <a:r>
              <a:rPr lang="sr-Latn-ME" dirty="0"/>
              <a:t>podatke o udjelu obnovljivih i drugih izvora </a:t>
            </a:r>
            <a:r>
              <a:rPr lang="sr-Latn-ME" dirty="0" smtClean="0"/>
              <a:t>energije</a:t>
            </a:r>
          </a:p>
        </p:txBody>
      </p:sp>
      <p:pic>
        <p:nvPicPr>
          <p:cNvPr id="5" name="Picture 4" descr="Description: C:\Users\170054\Desktop\cigre\Untitled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05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11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799</Template>
  <TotalTime>339</TotalTime>
  <Words>626</Words>
  <Application>Microsoft Office PowerPoint</Application>
  <PresentationFormat>On-screen Show (4:3)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Diseño predeterminado</vt:lpstr>
      <vt:lpstr>GARANCIJE PORIJEKLA</vt:lpstr>
      <vt:lpstr>Garancije porijekla</vt:lpstr>
      <vt:lpstr>Garancije porijekla</vt:lpstr>
      <vt:lpstr>Garancije porijekla</vt:lpstr>
      <vt:lpstr>Garancije porijekla</vt:lpstr>
      <vt:lpstr>AIB</vt:lpstr>
      <vt:lpstr>AIB</vt:lpstr>
      <vt:lpstr>AIB</vt:lpstr>
      <vt:lpstr>RE-DISS</vt:lpstr>
      <vt:lpstr>Stanje - Crna Gora</vt:lpstr>
      <vt:lpstr>Zaključak</vt:lpstr>
      <vt:lpstr>PowerPoint Presentation</vt:lpstr>
      <vt:lpstr>Pitanja recezenta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garancije porijekla</dc:title>
  <dc:creator>predrag damjanovic</dc:creator>
  <cp:lastModifiedBy>170054</cp:lastModifiedBy>
  <cp:revision>61</cp:revision>
  <dcterms:created xsi:type="dcterms:W3CDTF">2006-08-16T00:00:00Z</dcterms:created>
  <dcterms:modified xsi:type="dcterms:W3CDTF">2015-05-12T21:40:00Z</dcterms:modified>
</cp:coreProperties>
</file>